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421" r:id="rId5"/>
    <p:sldId id="509" r:id="rId6"/>
    <p:sldId id="510" r:id="rId7"/>
    <p:sldId id="423" r:id="rId8"/>
    <p:sldId id="490" r:id="rId9"/>
    <p:sldId id="323" r:id="rId10"/>
    <p:sldId id="422" r:id="rId11"/>
    <p:sldId id="491" r:id="rId12"/>
    <p:sldId id="492" r:id="rId13"/>
    <p:sldId id="493" r:id="rId14"/>
    <p:sldId id="495" r:id="rId15"/>
    <p:sldId id="496" r:id="rId16"/>
    <p:sldId id="494" r:id="rId17"/>
    <p:sldId id="336" r:id="rId18"/>
    <p:sldId id="497" r:id="rId19"/>
    <p:sldId id="498" r:id="rId20"/>
    <p:sldId id="501" r:id="rId21"/>
    <p:sldId id="502" r:id="rId22"/>
    <p:sldId id="503" r:id="rId23"/>
    <p:sldId id="499" r:id="rId24"/>
    <p:sldId id="455" r:id="rId25"/>
    <p:sldId id="505" r:id="rId26"/>
    <p:sldId id="506" r:id="rId27"/>
    <p:sldId id="508" r:id="rId28"/>
    <p:sldId id="339" r:id="rId29"/>
    <p:sldId id="507" r:id="rId30"/>
    <p:sldId id="338" r:id="rId31"/>
    <p:sldId id="415" r:id="rId32"/>
    <p:sldId id="416" r:id="rId33"/>
    <p:sldId id="337" r:id="rId3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959699"/>
    <a:srgbClr val="165C7D"/>
    <a:srgbClr val="F68D2E"/>
    <a:srgbClr val="000000"/>
    <a:srgbClr val="FF9800"/>
    <a:srgbClr val="74D1EA"/>
    <a:srgbClr val="7DCBDA"/>
    <a:srgbClr val="93C9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87" autoAdjust="0"/>
    <p:restoredTop sz="89912" autoAdjust="0"/>
  </p:normalViewPr>
  <p:slideViewPr>
    <p:cSldViewPr snapToGrid="0" snapToObjects="1">
      <p:cViewPr>
        <p:scale>
          <a:sx n="100" d="100"/>
          <a:sy n="100" d="100"/>
        </p:scale>
        <p:origin x="58" y="-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2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6510"/>
    </p:cViewPr>
  </p:sorterViewPr>
  <p:notesViewPr>
    <p:cSldViewPr snapToGrid="0" snapToObjects="1" showGuides="1">
      <p:cViewPr varScale="1">
        <p:scale>
          <a:sx n="64" d="100"/>
          <a:sy n="64" d="100"/>
        </p:scale>
        <p:origin x="314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3626A8-2E3A-D644-9350-F7D3D4A7622F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B91051-AAC4-2043-80E8-A8026CC22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60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F4C4B87-477E-8042-9C33-0FDAACDB3875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72B1F27-99F6-BD4D-9A0D-B24FC453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Steps: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Create a very simple user table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sample data (developer machine version)</a:t>
            </a:r>
          </a:p>
          <a:p>
            <a:pPr marL="171450" indent="-171450">
              <a:buFontTx/>
              <a:buChar char="-"/>
            </a:pPr>
            <a:r>
              <a:rPr lang="en-US" dirty="0"/>
              <a:t>Select * . Point out it gives back the password hash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column </a:t>
            </a:r>
            <a:r>
              <a:rPr lang="en-US" dirty="0" err="1"/>
              <a:t>companyId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Select * . User listing page. Point out we need only </a:t>
            </a:r>
            <a:r>
              <a:rPr lang="en-US" dirty="0" err="1"/>
              <a:t>UserName</a:t>
            </a:r>
            <a:r>
              <a:rPr lang="en-US" dirty="0"/>
              <a:t> and Id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column external token</a:t>
            </a:r>
          </a:p>
          <a:p>
            <a:pPr marL="171450" indent="-171450">
              <a:buFontTx/>
              <a:buChar char="-"/>
            </a:pPr>
            <a:r>
              <a:rPr lang="en-US" dirty="0"/>
              <a:t>Select * . User listing page now gives back our tokens as well.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Point out token will be small on dummy data and large on the live server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02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Genius method: add computed column: 1/0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4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Demo1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Create procedure that iterates through the whole table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Tell the procedure background (it is already performance optimized)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SP fix: EXISTS clause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Demo2: Index: WAAAAT?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Example query: search user by user name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Show it scans the whole table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Create an index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Telling the original solution (Buy a new Server :D)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01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Demo1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Create procedure that iterates </a:t>
            </a:r>
            <a:r>
              <a:rPr lang="en-US" dirty="0" err="1"/>
              <a:t>throught</a:t>
            </a:r>
            <a:r>
              <a:rPr lang="en-US" dirty="0"/>
              <a:t> the whole table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Tell the procedure background (it is already </a:t>
            </a:r>
            <a:r>
              <a:rPr lang="en-US" dirty="0" err="1"/>
              <a:t>performace</a:t>
            </a:r>
            <a:r>
              <a:rPr lang="en-US" dirty="0"/>
              <a:t> optimized)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SP fix: EXISTS clause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Demo2: Index: WAAAAT?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Example query: search user by </a:t>
            </a:r>
            <a:r>
              <a:rPr lang="en-US" dirty="0" err="1"/>
              <a:t>UserName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Show it scans the whole table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Create an index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Telling the original solution (Buy a new Server :D)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58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Demo1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Create procedure that iterates </a:t>
            </a:r>
            <a:r>
              <a:rPr lang="en-US" dirty="0" err="1"/>
              <a:t>throught</a:t>
            </a:r>
            <a:r>
              <a:rPr lang="en-US" dirty="0"/>
              <a:t> the whole table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Tell the procedure background (it is already </a:t>
            </a:r>
            <a:r>
              <a:rPr lang="en-US" dirty="0" err="1"/>
              <a:t>performace</a:t>
            </a:r>
            <a:r>
              <a:rPr lang="en-US" dirty="0"/>
              <a:t> optimized)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SP fix: EXISTS clause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Demo2: Index: WAAAAT?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Example query: search user by </a:t>
            </a:r>
            <a:r>
              <a:rPr lang="en-US" dirty="0" err="1"/>
              <a:t>UserName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Show it scans the whole table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Create an index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Telling the original solution (Buy a new Server :D)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65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15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9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Red Sho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845"/>
            <a:ext cx="12192001" cy="6858846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One Column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4B54F3D-BE82-4A64-BF1B-F225E2604A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196459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eft-S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Left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1697DD8-C35C-4160-ACF9-6EFA2CA7A0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70A62AC-9CA2-422D-A9A2-A93CF44543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410182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Three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34925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0"/>
          </p:nvPr>
        </p:nvSpPr>
        <p:spPr>
          <a:xfrm>
            <a:off x="4368800" y="1600200"/>
            <a:ext cx="34925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7899400" y="1600200"/>
            <a:ext cx="34544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3B23B1-9A57-4EBA-8360-FF4B2DBC7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Corporate Blu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03066-0B79-4F39-8E01-A8F4870CF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55846" y="6345056"/>
            <a:ext cx="3195638" cy="4000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Footnotes/source quote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rgbClr val="16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</p:spTree>
    <p:extLst>
      <p:ext uri="{BB962C8B-B14F-4D97-AF65-F5344CB8AC3E}">
        <p14:creationId xmlns:p14="http://schemas.microsoft.com/office/powerpoint/2010/main" val="2696275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Corporate Blu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713948-AF0F-B84B-9707-D386E16BE2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A55D82A-7492-4EEF-8F5A-1047ABCD4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>
      <p:ext uri="{BB962C8B-B14F-4D97-AF65-F5344CB8AC3E}">
        <p14:creationId xmlns:p14="http://schemas.microsoft.com/office/powerpoint/2010/main" val="1484821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Light Blu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A55D82A-7492-4EEF-8F5A-1047ABCD4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Knowledge Worker 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870"/>
            <a:ext cx="12192000" cy="6864871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Light Blu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9471D4BA-59C9-49A1-8E4B-C061C0CEF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BC3AA8-AD72-44BE-A235-4108BBE88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Teal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9DE5FF38-C3CE-4CE1-A98F-C20DD133B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1BD04D-4671-4C85-89A7-1BDF523FB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Teal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65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D491E7-A1BD-4924-B083-3B282ED93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Green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687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F63CD88-6DC8-4B01-964F-53B003441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CE56D1-DA02-4F03-87E5-150A7BEE9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Green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444" b="-775"/>
          <a:stretch/>
        </p:blipFill>
        <p:spPr>
          <a:xfrm>
            <a:off x="0" y="-1"/>
            <a:ext cx="4267200" cy="6911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8AAA6FE-67D3-46D8-84AD-D3D92D7B5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6606FF-CC5F-4631-AEE1-A69728BC9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Oran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0"/>
            <a:ext cx="426719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F8D54BA-D0BC-4CA3-9EF7-58329EA19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19474D-BDA1-49E1-AD48-64469A943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Orang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D73ADD3-E8F9-487A-B080-D20C5FF4D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6C4604-6E08-4B77-B9F8-1F71219C0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- Corporat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5A07802-5E44-4FF1-B1C7-A85726EB0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Comparison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10BA42-633D-4C74-B997-26F7D3F95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59000"/>
            <a:ext cx="4352365" cy="4017963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37C4EC7-21E4-4B92-A225-00C4F36E7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87134" y="2159000"/>
            <a:ext cx="4453965" cy="4017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8461ABF-C494-4EE3-A6FF-9F170F845F1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887134" y="1600199"/>
            <a:ext cx="4453966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6ED6C4-19FE-4B9E-9724-FC76EBC3E06B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1600200"/>
            <a:ext cx="43523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F7051E-0A5B-4957-AD51-5ECD2A250410}"/>
              </a:ext>
            </a:extLst>
          </p:cNvPr>
          <p:cNvSpPr/>
          <p:nvPr userDrawn="1"/>
        </p:nvSpPr>
        <p:spPr>
          <a:xfrm>
            <a:off x="5353050" y="2913961"/>
            <a:ext cx="1371600" cy="1371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VS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5BE2793-37E3-497E-9566-D306C1047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59000"/>
            <a:ext cx="4352365" cy="4017963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7135" y="2159000"/>
            <a:ext cx="4453964" cy="4017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6887134" y="1600199"/>
            <a:ext cx="44539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838200" y="1600200"/>
            <a:ext cx="43523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41E939-FC1F-4869-833C-A25BD912EF56}"/>
              </a:ext>
            </a:extLst>
          </p:cNvPr>
          <p:cNvSpPr/>
          <p:nvPr userDrawn="1"/>
        </p:nvSpPr>
        <p:spPr>
          <a:xfrm>
            <a:off x="5353050" y="2913961"/>
            <a:ext cx="13716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VS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1F18CFD-A18A-4C78-A745-DF08B055D0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Dividers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3039246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6043929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9046123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sp>
        <p:nvSpPr>
          <p:cNvPr id="18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6281782" y="2969591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285485" y="2969591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281783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9285485" y="3821277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41C9E0B9-DED5-4931-B37B-2F8F2D54F6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334" y="2967455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2DA6659-D96C-4477-AE00-879BD2ADF1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74037" y="2967455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45768656-D719-488E-B83A-86066D9C2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335" y="3817005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417D9AD9-01B0-41E5-8331-B601F4C95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4037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0C2A67A-DDA5-4A9C-81F9-ADF7D5EA54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MI Sign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0CA6C2-6D72-6A4F-9468-8F5C0D2E5C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967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Divider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2D5478-158B-49A2-BE16-DC82001026F2}"/>
              </a:ext>
            </a:extLst>
          </p:cNvPr>
          <p:cNvCxnSpPr>
            <a:cxnSpLocks/>
          </p:cNvCxnSpPr>
          <p:nvPr userDrawn="1"/>
        </p:nvCxnSpPr>
        <p:spPr>
          <a:xfrm>
            <a:off x="3039246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A6819B-3F61-47B6-B628-32838A64A778}"/>
              </a:ext>
            </a:extLst>
          </p:cNvPr>
          <p:cNvCxnSpPr>
            <a:cxnSpLocks/>
          </p:cNvCxnSpPr>
          <p:nvPr userDrawn="1"/>
        </p:nvCxnSpPr>
        <p:spPr>
          <a:xfrm>
            <a:off x="6043929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76815D-6E60-49B6-B826-B43A9B231569}"/>
              </a:ext>
            </a:extLst>
          </p:cNvPr>
          <p:cNvCxnSpPr>
            <a:cxnSpLocks/>
          </p:cNvCxnSpPr>
          <p:nvPr userDrawn="1"/>
        </p:nvCxnSpPr>
        <p:spPr>
          <a:xfrm>
            <a:off x="9046123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DF80E4F0-B01B-4273-BE0E-F9C11E8874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1782" y="2969591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D234EC0-AA8D-410F-9DF6-1A1E7E059F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5485" y="2969591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4A86000-1FB5-4C36-8336-F51E7D4EA9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783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7BF7E4E8-0108-4623-AE5D-10BB9C7061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85485" y="3821277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3DAE3DC-1A69-4B7A-AA4E-BFBC50BD0E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334" y="2967455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540C13BD-FCA0-468C-B4C7-16009A84E3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74037" y="2967455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CBDD7794-923D-4C5D-BC71-C596F0A366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335" y="3817005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4883D334-117C-46E9-A600-A0A22B72D7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4037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67EDA9A-6DC8-4E42-84D8-CBA4C85C6C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s with Circles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7">
            <a:extLst>
              <a:ext uri="{FF2B5EF4-FFF2-40B4-BE49-F238E27FC236}">
                <a16:creationId xmlns:a16="http://schemas.microsoft.com/office/drawing/2014/main" id="{DB217BC1-6DD6-41BB-9D69-82917BB5A1F2}"/>
              </a:ext>
            </a:extLst>
          </p:cNvPr>
          <p:cNvSpPr txBox="1"/>
          <p:nvPr userDrawn="1"/>
        </p:nvSpPr>
        <p:spPr>
          <a:xfrm>
            <a:off x="1132892" y="2385124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endParaRPr lang="en-US" sz="5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B4D1A35-85B8-448A-83AC-27CE701ACE8C}"/>
              </a:ext>
            </a:extLst>
          </p:cNvPr>
          <p:cNvSpPr txBox="1"/>
          <p:nvPr userDrawn="1"/>
        </p:nvSpPr>
        <p:spPr>
          <a:xfrm>
            <a:off x="4799796" y="2354189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5E3CFFF2-137A-430A-9CE3-D8F609AA084A}"/>
              </a:ext>
            </a:extLst>
          </p:cNvPr>
          <p:cNvSpPr txBox="1"/>
          <p:nvPr userDrawn="1"/>
        </p:nvSpPr>
        <p:spPr>
          <a:xfrm>
            <a:off x="8486311" y="2354189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0B334-E47A-4191-8E84-B03A6DD089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34DEB2-9102-4B99-ABDD-0FA818EF3367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16B44-B1B9-4A30-8131-6D2725792DC2}"/>
              </a:ext>
            </a:extLst>
          </p:cNvPr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E9131B0-B8BD-4ADE-823A-0BFF503DF4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F533C71-BF38-6B42-B1CB-27B69EF97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9D615-3F95-214A-B485-FD622E67D6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689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DED954C-3BBD-364D-B5A3-414044911E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689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93AAFB3-1D72-B84D-9A43-88A9B176FB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9290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8F40F3B-2B40-7848-A73F-FDB48F6B6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9290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E5F9B7-E0ED-6049-8671-FBCF291CB1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1834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18E8CB6-9049-7245-9A07-11D8604FEF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34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Circle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7">
            <a:extLst>
              <a:ext uri="{FF2B5EF4-FFF2-40B4-BE49-F238E27FC236}">
                <a16:creationId xmlns:a16="http://schemas.microsoft.com/office/drawing/2014/main" id="{DB217BC1-6DD6-41BB-9D69-82917BB5A1F2}"/>
              </a:ext>
            </a:extLst>
          </p:cNvPr>
          <p:cNvSpPr txBox="1"/>
          <p:nvPr userDrawn="1"/>
        </p:nvSpPr>
        <p:spPr>
          <a:xfrm>
            <a:off x="1132892" y="2385124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endParaRPr lang="en-US" sz="5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B4D1A35-85B8-448A-83AC-27CE701ACE8C}"/>
              </a:ext>
            </a:extLst>
          </p:cNvPr>
          <p:cNvSpPr txBox="1"/>
          <p:nvPr userDrawn="1"/>
        </p:nvSpPr>
        <p:spPr>
          <a:xfrm>
            <a:off x="4799796" y="2354189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5E3CFFF2-137A-430A-9CE3-D8F609AA084A}"/>
              </a:ext>
            </a:extLst>
          </p:cNvPr>
          <p:cNvSpPr txBox="1"/>
          <p:nvPr userDrawn="1"/>
        </p:nvSpPr>
        <p:spPr>
          <a:xfrm>
            <a:off x="8486311" y="2354189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955798A-A8AC-4987-A7DC-E71175697B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77500E-7766-AD41-B378-184B7BEC6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17B4DA1-7666-6F40-8AD7-DC40DFF754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689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FFCF743-4F70-2044-ABF6-59A0AA5D2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689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5B75C3C-39EB-2E47-B095-4D7902FC6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9290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23EE8A9-04ED-D240-8653-A7AB1BA23A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9290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77EACEE-3E94-8145-AE13-0C17F8E31B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1834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2798A2-91D9-3E4D-AB19-FB89881D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34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8759351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131825" y="1177999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084499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125447" y="1164590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131825" y="3843276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09273" y="39037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150221" y="3815086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040948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8081896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Team Slide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121277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162225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228573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096503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37451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203799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040948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8081896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Team Slide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- Corporat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“Key Statement Slide”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04CCE-1B9F-432B-8A59-CC1C640BC4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92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“Key Statement Slide”</a:t>
            </a:r>
          </a:p>
        </p:txBody>
      </p:sp>
    </p:spTree>
    <p:extLst>
      <p:ext uri="{BB962C8B-B14F-4D97-AF65-F5344CB8AC3E}">
        <p14:creationId xmlns:p14="http://schemas.microsoft.com/office/powerpoint/2010/main" val="3109730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Circle Over Photo - Corporat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6629400" y="914400"/>
            <a:ext cx="5029200" cy="5029200"/>
          </a:xfrm>
          <a:prstGeom prst="ellipse">
            <a:avLst/>
          </a:prstGeom>
          <a:solidFill>
            <a:srgbClr val="165C7D">
              <a:alpha val="90000"/>
            </a:srgbClr>
          </a:solidFill>
        </p:spPr>
        <p:txBody>
          <a:bodyPr lIns="0" tIns="0" rIns="0" bIns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z="3600" dirty="0"/>
              <a:t>“Key Statement Circle Over Photo”</a:t>
            </a:r>
            <a:br>
              <a:rPr lang="en-US" dirty="0"/>
            </a:br>
            <a:r>
              <a:rPr lang="en-US" sz="2800" b="0" dirty="0"/>
              <a:t>(best over lighter photos)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20" y="5758105"/>
            <a:ext cx="1425403" cy="4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7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Circle Over Photo - Ligh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6629400" y="914400"/>
            <a:ext cx="5029200" cy="5029200"/>
          </a:xfrm>
          <a:prstGeom prst="ellipse">
            <a:avLst/>
          </a:prstGeom>
          <a:solidFill>
            <a:srgbClr val="74D1EA">
              <a:alpha val="90000"/>
            </a:srgbClr>
          </a:solidFill>
        </p:spPr>
        <p:txBody>
          <a:bodyPr lIns="0" tIns="0" rIns="0" bIns="0" anchor="ctr">
            <a:normAutofit/>
          </a:bodyPr>
          <a:lstStyle>
            <a:lvl1pPr algn="ctr">
              <a:tabLst>
                <a:tab pos="741363" algn="l"/>
              </a:tabLs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z="3600" dirty="0"/>
              <a:t>“Key Statement Circle Over Photo”</a:t>
            </a:r>
            <a:br>
              <a:rPr lang="en-US" dirty="0"/>
            </a:br>
            <a:r>
              <a:rPr lang="en-US" sz="2800" b="0" dirty="0"/>
              <a:t>(best over darker photos)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20" y="5758105"/>
            <a:ext cx="1425403" cy="4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nly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ADE988-C611-4E7A-B8B4-E653956B63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“Click to Edit Quote Master Slide”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591A966-F1CC-4BEB-AFB8-DF34DE3522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|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71DF3-F7FF-4029-B8E6-694E5F9F42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5FECC-227D-44CA-A3A1-75F7F0255EE6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EBA74A-421E-4A7F-9A31-4ACAE72D06DE}"/>
              </a:ext>
            </a:extLst>
          </p:cNvPr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</p:spTree>
    <p:extLst>
      <p:ext uri="{BB962C8B-B14F-4D97-AF65-F5344CB8AC3E}">
        <p14:creationId xmlns:p14="http://schemas.microsoft.com/office/powerpoint/2010/main" val="191757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orporat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13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ly - Corporat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“Click to Edit Quote Master Slide”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| Title</a:t>
            </a:r>
          </a:p>
        </p:txBody>
      </p:sp>
    </p:spTree>
    <p:extLst>
      <p:ext uri="{BB962C8B-B14F-4D97-AF65-F5344CB8AC3E}">
        <p14:creationId xmlns:p14="http://schemas.microsoft.com/office/powerpoint/2010/main" val="318180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 and Quot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267" y="1860453"/>
            <a:ext cx="2578446" cy="248294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88190" y="4450976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190" y="5060576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3859306" y="1600200"/>
            <a:ext cx="7723093" cy="3052482"/>
          </a:xfrm>
        </p:spPr>
        <p:txBody>
          <a:bodyPr anchor="ctr">
            <a:normAutofit/>
          </a:bodyPr>
          <a:lstStyle>
            <a:lvl1pPr algn="l">
              <a:defRPr sz="4000" b="0" i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“Headshot with Quote Slide Master </a:t>
            </a:r>
            <a:r>
              <a:rPr lang="mr-IN" dirty="0"/>
              <a:t>–</a:t>
            </a:r>
            <a:r>
              <a:rPr lang="en-US" dirty="0"/>
              <a:t> quote here”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 and Quot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267" y="1860453"/>
            <a:ext cx="2578446" cy="248294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88190" y="4450976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190" y="5060576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3859306" y="1600200"/>
            <a:ext cx="7723093" cy="3052482"/>
          </a:xfrm>
        </p:spPr>
        <p:txBody>
          <a:bodyPr anchor="ctr">
            <a:normAutofit/>
          </a:bodyPr>
          <a:lstStyle>
            <a:lvl1pPr algn="l">
              <a:defRPr sz="4000" b="0" i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“Headshot with Quote Slide Master </a:t>
            </a:r>
            <a:r>
              <a:rPr lang="mr-IN" dirty="0"/>
              <a:t>–</a:t>
            </a:r>
            <a:r>
              <a:rPr lang="en-US" dirty="0"/>
              <a:t> quote here”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“Title Only” Slide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9082F9-C52A-4493-97D0-7C0D6761DA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4521099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D5BDE1-CC3E-427F-9B77-CCDAA88B58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Closing Slide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D492E-E8A1-4E96-B2CF-60CB295D17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3B9DC-A473-4BC5-A77B-2F9271672C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8606" y="6016136"/>
            <a:ext cx="1580042" cy="6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9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-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“Agenda” (Left Justified)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543050"/>
            <a:ext cx="10515600" cy="4619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A2CA1-1F1D-46B0-AEF5-0C36F53320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Slid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33575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0272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0272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974523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81220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081220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015471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22168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37664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1E7925-7686-4C26-970F-6F67E8FE93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E07BFC-16CB-4DE9-AE14-D91C495560FF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94EF45-D9F9-4A01-BEEE-6EF927E34614}"/>
              </a:ext>
            </a:extLst>
          </p:cNvPr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739DA94-A224-41A2-8D42-33204473C8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077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774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959025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065722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8999973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06670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933093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Corporate Blue">
    <p:bg>
      <p:bgPr>
        <a:solidFill>
          <a:srgbClr val="16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41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6324600"/>
            <a:ext cx="1066800" cy="42672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8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13805"/>
            <a:ext cx="10515600" cy="4519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9782451" y="6458814"/>
            <a:ext cx="11817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</p:spTree>
    <p:extLst>
      <p:ext uri="{BB962C8B-B14F-4D97-AF65-F5344CB8AC3E}">
        <p14:creationId xmlns:p14="http://schemas.microsoft.com/office/powerpoint/2010/main" val="260278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8" r:id="rId2"/>
    <p:sldLayoutId id="2147483718" r:id="rId3"/>
    <p:sldLayoutId id="2147483663" r:id="rId4"/>
    <p:sldLayoutId id="2147483717" r:id="rId5"/>
    <p:sldLayoutId id="2147483683" r:id="rId6"/>
    <p:sldLayoutId id="2147483715" r:id="rId7"/>
    <p:sldLayoutId id="2147483694" r:id="rId8"/>
    <p:sldLayoutId id="2147483721" r:id="rId9"/>
    <p:sldLayoutId id="2147483687" r:id="rId10"/>
    <p:sldLayoutId id="2147483689" r:id="rId11"/>
    <p:sldLayoutId id="2147483695" r:id="rId12"/>
    <p:sldLayoutId id="2147483671" r:id="rId13"/>
    <p:sldLayoutId id="2147483697" r:id="rId14"/>
    <p:sldLayoutId id="2147483652" r:id="rId15"/>
    <p:sldLayoutId id="2147483713" r:id="rId16"/>
    <p:sldLayoutId id="2147483720" r:id="rId17"/>
    <p:sldLayoutId id="2147483722" r:id="rId18"/>
    <p:sldLayoutId id="2147483714" r:id="rId19"/>
    <p:sldLayoutId id="2147483709" r:id="rId20"/>
    <p:sldLayoutId id="2147483703" r:id="rId21"/>
    <p:sldLayoutId id="2147483712" r:id="rId22"/>
    <p:sldLayoutId id="2147483702" r:id="rId23"/>
    <p:sldLayoutId id="2147483711" r:id="rId24"/>
    <p:sldLayoutId id="2147483701" r:id="rId25"/>
    <p:sldLayoutId id="2147483710" r:id="rId26"/>
    <p:sldLayoutId id="2147483700" r:id="rId27"/>
    <p:sldLayoutId id="2147483708" r:id="rId28"/>
    <p:sldLayoutId id="2147483705" r:id="rId29"/>
    <p:sldLayoutId id="2147483704" r:id="rId30"/>
    <p:sldLayoutId id="2147483685" r:id="rId31"/>
    <p:sldLayoutId id="2147483719" r:id="rId32"/>
    <p:sldLayoutId id="2147483707" r:id="rId33"/>
    <p:sldLayoutId id="2147483706" r:id="rId34"/>
    <p:sldLayoutId id="2147483667" r:id="rId35"/>
    <p:sldLayoutId id="2147483668" r:id="rId36"/>
    <p:sldLayoutId id="2147483666" r:id="rId37"/>
    <p:sldLayoutId id="2147483675" r:id="rId38"/>
    <p:sldLayoutId id="2147483665" r:id="rId39"/>
    <p:sldLayoutId id="2147483674" r:id="rId40"/>
    <p:sldLayoutId id="2147483699" r:id="rId41"/>
    <p:sldLayoutId id="2147483698" r:id="rId42"/>
    <p:sldLayoutId id="2147483654" r:id="rId43"/>
    <p:sldLayoutId id="2147483672" r:id="rId44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Proxima Nova Lt" panose="02000506030000020004" pitchFamily="50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08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3A9C47C-3EE3-7E4D-9BA7-4214F44D78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not to make your Dba cry as a back-end engineer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BFE40D-EAF6-374D-A9E9-C0F5514E9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developer stories</a:t>
            </a:r>
          </a:p>
        </p:txBody>
      </p:sp>
    </p:spTree>
    <p:extLst>
      <p:ext uri="{BB962C8B-B14F-4D97-AF65-F5344CB8AC3E}">
        <p14:creationId xmlns:p14="http://schemas.microsoft.com/office/powerpoint/2010/main" val="32999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Creating? Indexes</a:t>
            </a:r>
          </a:p>
        </p:txBody>
      </p:sp>
    </p:spTree>
    <p:extLst>
      <p:ext uri="{BB962C8B-B14F-4D97-AF65-F5344CB8AC3E}">
        <p14:creationId xmlns:p14="http://schemas.microsoft.com/office/powerpoint/2010/main" val="1272452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86BF-9520-4FF4-BA88-BC47D239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indexes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7C6836-068A-4626-980F-09BE32DC94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365125"/>
            <a:ext cx="4341485" cy="6086763"/>
          </a:xfrm>
        </p:spPr>
      </p:pic>
    </p:spTree>
    <p:extLst>
      <p:ext uri="{BB962C8B-B14F-4D97-AF65-F5344CB8AC3E}">
        <p14:creationId xmlns:p14="http://schemas.microsoft.com/office/powerpoint/2010/main" val="536278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</a:p>
        </p:txBody>
      </p:sp>
    </p:spTree>
    <p:extLst>
      <p:ext uri="{BB962C8B-B14F-4D97-AF65-F5344CB8AC3E}">
        <p14:creationId xmlns:p14="http://schemas.microsoft.com/office/powerpoint/2010/main" val="3037268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29E71-7A94-4500-82D0-964BACAD4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Structural thinking</a:t>
            </a:r>
          </a:p>
          <a:p>
            <a:r>
              <a:rPr lang="en-US" dirty="0"/>
              <a:t>Fearing from unknown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3242269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272A-A2C3-4482-A9E2-904A43F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Integer types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89A4C3-50E3-433D-84BF-459B6637288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9908002"/>
              </p:ext>
            </p:extLst>
          </p:nvPr>
        </p:nvGraphicFramePr>
        <p:xfrm>
          <a:off x="828773" y="1609627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46154487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67631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Back-End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46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not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99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40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95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800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15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bigint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64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usigned</a:t>
                      </a:r>
                      <a:r>
                        <a:rPr lang="en-US" dirty="0"/>
                        <a:t>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Waaat</a:t>
                      </a:r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090045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8884A-ED3B-4B60-A4A6-C54C10AE1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23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272A-A2C3-4482-A9E2-904A43F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- strings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8884A-ED3B-4B60-A4A6-C54C10AE1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2E68D-9124-4F24-86E4-B2190E0BFA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String email = “zsolt.Miskolczi@logmein.com”;</a:t>
            </a:r>
          </a:p>
          <a:p>
            <a:pPr marL="0" indent="0">
              <a:buNone/>
            </a:pPr>
            <a:r>
              <a:rPr lang="en-US" dirty="0"/>
              <a:t>Declare @Email </a:t>
            </a:r>
            <a:r>
              <a:rPr lang="en-US" dirty="0" err="1"/>
              <a:t>nvarchar</a:t>
            </a:r>
            <a:r>
              <a:rPr lang="en-US" dirty="0"/>
              <a:t>(100) = ‘zsolt.Miskolczi@logmein.com’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Create table Emails (</a:t>
            </a:r>
          </a:p>
          <a:p>
            <a:pPr marL="0" indent="0">
              <a:buNone/>
            </a:pPr>
            <a:r>
              <a:rPr lang="en-US" dirty="0"/>
              <a:t>	Email </a:t>
            </a:r>
            <a:r>
              <a:rPr lang="en-US" dirty="0" err="1"/>
              <a:t>nvarchar</a:t>
            </a:r>
            <a:r>
              <a:rPr lang="en-US" dirty="0"/>
              <a:t>(100) not null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Insert into Emails (Email) values (‘Zsolt.Miskolczi@LogMeIn.com’)</a:t>
            </a:r>
          </a:p>
        </p:txBody>
      </p:sp>
    </p:spTree>
    <p:extLst>
      <p:ext uri="{BB962C8B-B14F-4D97-AF65-F5344CB8AC3E}">
        <p14:creationId xmlns:p14="http://schemas.microsoft.com/office/powerpoint/2010/main" val="2839141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3D44-55FF-4D68-A7E0-457DFC72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public APIs</a:t>
            </a:r>
          </a:p>
        </p:txBody>
      </p:sp>
      <p:pic>
        <p:nvPicPr>
          <p:cNvPr id="2050" name="Picture 2" descr="https://lh4.googleusercontent.com/rnmgcG7eXIqwp2qhcn7Y5lLMLO7HiM0YS5tjyJkGstWLDx_BJsBvII4mFV3kxhTS7KqoC2WlFpGGvMpZHAaxjcOhWKwGOcaqFg-BWFBN7XAcaLM2AHBp8Ulza1GRqVSB8FlQbUzMrjc">
            <a:extLst>
              <a:ext uri="{FF2B5EF4-FFF2-40B4-BE49-F238E27FC236}">
                <a16:creationId xmlns:a16="http://schemas.microsoft.com/office/drawing/2014/main" id="{D1789494-CE12-4FC6-B4A3-05F85C7374B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10" y="681038"/>
            <a:ext cx="650538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766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58C5-6B3E-4503-8195-CB4F112C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public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6F10A-D390-4E5F-817B-AC347CF23B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Relational database is not a Document Db.</a:t>
            </a:r>
          </a:p>
          <a:p>
            <a:r>
              <a:rPr lang="en-US" dirty="0"/>
              <a:t>Again, every property has</a:t>
            </a:r>
          </a:p>
          <a:p>
            <a:pPr lvl="1"/>
            <a:r>
              <a:rPr lang="en-US" dirty="0"/>
              <a:t>Type</a:t>
            </a:r>
          </a:p>
          <a:p>
            <a:pPr lvl="1"/>
            <a:r>
              <a:rPr lang="en-US" dirty="0"/>
              <a:t>Length</a:t>
            </a:r>
          </a:p>
          <a:p>
            <a:pPr lvl="1"/>
            <a:r>
              <a:rPr lang="en-US" dirty="0"/>
              <a:t>Nullability</a:t>
            </a:r>
          </a:p>
          <a:p>
            <a:r>
              <a:rPr lang="en-US" dirty="0"/>
              <a:t>Normalization is some magic thing that still exists</a:t>
            </a:r>
          </a:p>
        </p:txBody>
      </p:sp>
    </p:spTree>
    <p:extLst>
      <p:ext uri="{BB962C8B-B14F-4D97-AF65-F5344CB8AC3E}">
        <p14:creationId xmlns:p14="http://schemas.microsoft.com/office/powerpoint/2010/main" val="3875857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ending </a:t>
            </a:r>
            <a:r>
              <a:rPr lang="en-US" dirty="0" err="1"/>
              <a:t>thougths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29E71-7A94-4500-82D0-964BACAD4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Object is not a data type</a:t>
            </a:r>
          </a:p>
          <a:p>
            <a:r>
              <a:rPr lang="en-US" dirty="0"/>
              <a:t>Date is not a string</a:t>
            </a:r>
          </a:p>
          <a:p>
            <a:r>
              <a:rPr lang="en-US" dirty="0"/>
              <a:t>Even a JSON property has a type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59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59AF7-9E79-4CDC-A88A-3CE218226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oogle Shape;110;p26">
            <a:extLst>
              <a:ext uri="{FF2B5EF4-FFF2-40B4-BE49-F238E27FC236}">
                <a16:creationId xmlns:a16="http://schemas.microsoft.com/office/drawing/2014/main" id="{8DD564F0-507A-42BB-944B-AAAB7A5FE53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219" y="605790"/>
            <a:ext cx="7619561" cy="5646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828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public APIs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4.googleusercontent.com/rnmgcG7eXIqwp2qhcn7Y5lLMLO7HiM0YS5tjyJkGstWLDx_BJsBvII4mFV3kxhTS7KqoC2WlFpGGvMpZHAaxjcOhWKwGOcaqFg-BWFBN7XAcaLM2AHBp8Ulza1GRqVSB8FlQbUzMrjc">
            <a:extLst>
              <a:ext uri="{FF2B5EF4-FFF2-40B4-BE49-F238E27FC236}">
                <a16:creationId xmlns:a16="http://schemas.microsoft.com/office/drawing/2014/main" id="{BF2741F1-9707-426E-99AF-B2FB2C7B8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30" y="0"/>
            <a:ext cx="7734300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160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ORM</a:t>
            </a:r>
          </a:p>
        </p:txBody>
      </p:sp>
    </p:spTree>
    <p:extLst>
      <p:ext uri="{BB962C8B-B14F-4D97-AF65-F5344CB8AC3E}">
        <p14:creationId xmlns:p14="http://schemas.microsoft.com/office/powerpoint/2010/main" val="3393078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14D71-53DE-1A4B-AFCB-C303BBEC91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24B13-3320-45C0-8BD3-29ACF59E0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Good, The Bad and the Ugly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4E2BC-71E7-8142-9D29-5E78CF5B7A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3689" y="3136612"/>
            <a:ext cx="2352725" cy="594301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BA87BD-238E-0948-BE1F-59B9F3A43E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Saves coding 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C9C956-D265-A34C-8170-DE6DDB146A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6671DD-021C-1F43-A197-F0CF95FE96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People become lazy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FBEC07-749F-E14A-B38F-0079889FBC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Ugly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955CA1-DFC3-1140-B9D5-16737BDCC2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Generated query</a:t>
            </a:r>
          </a:p>
        </p:txBody>
      </p:sp>
      <p:pic>
        <p:nvPicPr>
          <p:cNvPr id="4098" name="Picture 2" descr="https://lh3.googleusercontent.com/5klOAwGN5oTy6DkhpD_LQehMk8U43yvz9gf06Agqi0ryfLybJL6tLhpUoSJl-lIPx63xlyzArLyVUp7WT5BziT4TDTmZuh-fuU7VPiylQHkjGksp-kngWSyIpPc4bFy56jKdyq9L5lo">
            <a:extLst>
              <a:ext uri="{FF2B5EF4-FFF2-40B4-BE49-F238E27FC236}">
                <a16:creationId xmlns:a16="http://schemas.microsoft.com/office/drawing/2014/main" id="{AACD6061-D446-4F64-92D5-6231755B8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21" y="365125"/>
            <a:ext cx="14382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336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Do not forget lazy load</a:t>
            </a:r>
          </a:p>
          <a:p>
            <a:pPr fontAlgn="base"/>
            <a:r>
              <a:rPr lang="en-US" dirty="0"/>
              <a:t>Database state can be changed after you queried your data</a:t>
            </a:r>
          </a:p>
          <a:p>
            <a:pPr fontAlgn="base"/>
            <a:r>
              <a:rPr lang="en-US" dirty="0"/>
              <a:t>You can work in batches</a:t>
            </a:r>
          </a:p>
          <a:p>
            <a:pPr fontAlgn="base"/>
            <a:r>
              <a:rPr lang="en-US" dirty="0"/>
              <a:t>If you want to persist anything in a for loop, think it twice</a:t>
            </a:r>
          </a:p>
          <a:p>
            <a:pPr lvl="1" fontAlgn="base"/>
            <a:r>
              <a:rPr lang="en-US" dirty="0"/>
              <a:t>Check if your ORM supports batch modifications</a:t>
            </a:r>
          </a:p>
          <a:p>
            <a:pPr fontAlgn="base"/>
            <a:r>
              <a:rPr lang="en-US" dirty="0"/>
              <a:t>Changing data type is a pain in the ass</a:t>
            </a:r>
          </a:p>
          <a:p>
            <a:pPr fontAlgn="base"/>
            <a:r>
              <a:rPr lang="en-US" dirty="0"/>
              <a:t>Thumb rule: ORM is for SQL is the same as TypeScript to JavaScript. Nothing changes under the hood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tips</a:t>
            </a:r>
          </a:p>
        </p:txBody>
      </p:sp>
    </p:spTree>
    <p:extLst>
      <p:ext uri="{BB962C8B-B14F-4D97-AF65-F5344CB8AC3E}">
        <p14:creationId xmlns:p14="http://schemas.microsoft.com/office/powerpoint/2010/main" val="1451513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modify column type?</a:t>
            </a:r>
          </a:p>
          <a:p>
            <a:pPr fontAlgn="base"/>
            <a:r>
              <a:rPr lang="en-US" dirty="0"/>
              <a:t>modify the column type if it is a foreign key?</a:t>
            </a:r>
          </a:p>
          <a:p>
            <a:pPr fontAlgn="base"/>
            <a:r>
              <a:rPr lang="en-US" dirty="0"/>
              <a:t>add a new column with default value?</a:t>
            </a:r>
          </a:p>
          <a:p>
            <a:pPr fontAlgn="base"/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questions.</a:t>
            </a:r>
            <a:br>
              <a:rPr lang="en-US" dirty="0"/>
            </a:br>
            <a:r>
              <a:rPr lang="en-US" dirty="0"/>
              <a:t>What happens if we want to …</a:t>
            </a:r>
          </a:p>
        </p:txBody>
      </p:sp>
    </p:spTree>
    <p:extLst>
      <p:ext uri="{BB962C8B-B14F-4D97-AF65-F5344CB8AC3E}">
        <p14:creationId xmlns:p14="http://schemas.microsoft.com/office/powerpoint/2010/main" val="1651486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Evolving web sites VS Databases</a:t>
            </a:r>
          </a:p>
        </p:txBody>
      </p:sp>
    </p:spTree>
    <p:extLst>
      <p:ext uri="{BB962C8B-B14F-4D97-AF65-F5344CB8AC3E}">
        <p14:creationId xmlns:p14="http://schemas.microsoft.com/office/powerpoint/2010/main" val="4104367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0575-3E63-4C93-A043-FAD1505B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roll 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46DA3-BDBB-4F17-AC56-6A46AA894C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Web site: upload a new version</a:t>
            </a:r>
          </a:p>
          <a:p>
            <a:r>
              <a:rPr lang="en-US" dirty="0"/>
              <a:t>Database: </a:t>
            </a:r>
          </a:p>
          <a:p>
            <a:pPr lvl="1"/>
            <a:r>
              <a:rPr lang="en-US" dirty="0"/>
              <a:t>Figure out a way to keep your data consistent</a:t>
            </a:r>
          </a:p>
          <a:p>
            <a:pPr lvl="1"/>
            <a:r>
              <a:rPr lang="en-US" dirty="0"/>
              <a:t>What happens to data that already has been modified?</a:t>
            </a:r>
          </a:p>
        </p:txBody>
      </p:sp>
    </p:spTree>
    <p:extLst>
      <p:ext uri="{BB962C8B-B14F-4D97-AF65-F5344CB8AC3E}">
        <p14:creationId xmlns:p14="http://schemas.microsoft.com/office/powerpoint/2010/main" val="2307609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Ending thoughts</a:t>
            </a:r>
          </a:p>
        </p:txBody>
      </p:sp>
    </p:spTree>
    <p:extLst>
      <p:ext uri="{BB962C8B-B14F-4D97-AF65-F5344CB8AC3E}">
        <p14:creationId xmlns:p14="http://schemas.microsoft.com/office/powerpoint/2010/main" val="2953838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important rule 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lh5.googleusercontent.com/bY34rVABEAb6Mp1uVP_IzPzPajtMv2eNy-_P9cF0atUA4XFa62gRu2KoTVpUMvagSLiM0MW0IptdlfPYrpap4f7NbjZV4egfkW02ETcCxHgUilCUzE_S2sCXsQU5bKVZDR-xmvBoGt4">
            <a:extLst>
              <a:ext uri="{FF2B5EF4-FFF2-40B4-BE49-F238E27FC236}">
                <a16:creationId xmlns:a16="http://schemas.microsoft.com/office/drawing/2014/main" id="{EE1A261F-EE5B-4136-A3F5-2BD855FD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1614358"/>
            <a:ext cx="8326755" cy="456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636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59AF7-9E79-4CDC-A88A-3CE218226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B8D4B4-1EA2-417A-B922-EEFF352C5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36415"/>
          </a:xfrm>
        </p:spPr>
        <p:txBody>
          <a:bodyPr anchor="ctr">
            <a:normAutofit/>
          </a:bodyPr>
          <a:lstStyle/>
          <a:p>
            <a:r>
              <a:rPr lang="en-US" dirty="0"/>
              <a:t>Todays domain</a:t>
            </a:r>
            <a:br>
              <a:rPr lang="en-US" dirty="0"/>
            </a:br>
            <a:r>
              <a:rPr lang="en-US" dirty="0"/>
              <a:t>Todays back-end</a:t>
            </a:r>
            <a:br>
              <a:rPr lang="en-US" dirty="0"/>
            </a:br>
            <a:r>
              <a:rPr lang="en-US" dirty="0"/>
              <a:t>Yesterdays database</a:t>
            </a:r>
          </a:p>
        </p:txBody>
      </p:sp>
    </p:spTree>
    <p:extLst>
      <p:ext uri="{BB962C8B-B14F-4D97-AF65-F5344CB8AC3E}">
        <p14:creationId xmlns:p14="http://schemas.microsoft.com/office/powerpoint/2010/main" val="2772539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59AF7-9E79-4CDC-A88A-3CE218226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oogle Shape;115;p27">
            <a:extLst>
              <a:ext uri="{FF2B5EF4-FFF2-40B4-BE49-F238E27FC236}">
                <a16:creationId xmlns:a16="http://schemas.microsoft.com/office/drawing/2014/main" id="{B3B30C60-29D7-4A44-8E31-4270FA1AA6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9763" y="814359"/>
            <a:ext cx="7532842" cy="5229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790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6600" dirty="0"/>
              <a:t>Q/A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004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0265FD-2337-CF45-9B95-64BE2246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E80BEA-B542-46AD-8DE9-7988866A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576" y="1864623"/>
            <a:ext cx="4435224" cy="429805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D3961F-A0F2-514D-972A-285B3D484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Engineer at LogMeIn</a:t>
            </a:r>
          </a:p>
          <a:p>
            <a:r>
              <a:rPr lang="en-US" dirty="0"/>
              <a:t>Hired as a Database Engineer</a:t>
            </a:r>
          </a:p>
          <a:p>
            <a:r>
              <a:rPr lang="en-US" dirty="0"/>
              <a:t>One wife</a:t>
            </a:r>
          </a:p>
          <a:p>
            <a:r>
              <a:rPr lang="en-US" dirty="0"/>
              <a:t>Two kids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B0884E-941D-CD4D-AB09-364DCF5C4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7700D-7E12-434E-8745-F695E5A1F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91147"/>
            <a:ext cx="1571528" cy="15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4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3D44-55FF-4D68-A7E0-457DFC72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8AB1-494E-4F18-BAD8-3A844A45B9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en-US" dirty="0"/>
              <a:t>Roles</a:t>
            </a:r>
          </a:p>
          <a:p>
            <a:pPr>
              <a:buFontTx/>
              <a:buChar char="-"/>
            </a:pPr>
            <a:r>
              <a:rPr lang="en-US" dirty="0"/>
              <a:t>Select *</a:t>
            </a:r>
          </a:p>
          <a:p>
            <a:pPr>
              <a:buFontTx/>
              <a:buChar char="-"/>
            </a:pPr>
            <a:r>
              <a:rPr lang="en-US" dirty="0"/>
              <a:t>Creating? Indexes</a:t>
            </a:r>
          </a:p>
          <a:p>
            <a:pPr>
              <a:buFontTx/>
              <a:buChar char="-"/>
            </a:pPr>
            <a:r>
              <a:rPr lang="en-US" dirty="0"/>
              <a:t>Performance optimization</a:t>
            </a:r>
          </a:p>
          <a:p>
            <a:pPr>
              <a:buFontTx/>
              <a:buChar char="-"/>
            </a:pPr>
            <a:r>
              <a:rPr lang="en-US" dirty="0"/>
              <a:t>Data types</a:t>
            </a:r>
          </a:p>
          <a:p>
            <a:pPr>
              <a:buFontTx/>
              <a:buChar char="-"/>
            </a:pPr>
            <a:r>
              <a:rPr lang="en-US" dirty="0"/>
              <a:t>Data types from public APIs</a:t>
            </a:r>
          </a:p>
          <a:p>
            <a:pPr>
              <a:buFontTx/>
              <a:buChar char="-"/>
            </a:pPr>
            <a:r>
              <a:rPr lang="en-US" dirty="0"/>
              <a:t>ADO.NET</a:t>
            </a:r>
          </a:p>
          <a:p>
            <a:pPr>
              <a:buFontTx/>
              <a:buChar char="-"/>
            </a:pPr>
            <a:r>
              <a:rPr lang="en-US" dirty="0"/>
              <a:t>ORM</a:t>
            </a:r>
          </a:p>
          <a:p>
            <a:pPr>
              <a:buFontTx/>
              <a:buChar char="-"/>
            </a:pPr>
            <a:r>
              <a:rPr lang="en-US" dirty="0"/>
              <a:t>Evolving web sites VS Databases</a:t>
            </a:r>
          </a:p>
          <a:p>
            <a:pPr>
              <a:buFontTx/>
              <a:buChar char="-"/>
            </a:pPr>
            <a:r>
              <a:rPr lang="en-US" dirty="0"/>
              <a:t>Ending thoughts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98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Back-End developer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Creates back-end code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Database Engineer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You are lucky if you have one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DBA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Wakes up at 2am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5A7125D-2DA0-4271-A3D6-A8E3EFD47BCD}"/>
              </a:ext>
            </a:extLst>
          </p:cNvPr>
          <p:cNvSpPr txBox="1">
            <a:spLocks/>
          </p:cNvSpPr>
          <p:nvPr/>
        </p:nvSpPr>
        <p:spPr>
          <a:xfrm>
            <a:off x="4076700" y="372365"/>
            <a:ext cx="4038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Proxima Nova Lt" panose="02000506030000020004" pitchFamily="50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Roles</a:t>
            </a:r>
          </a:p>
        </p:txBody>
      </p:sp>
    </p:spTree>
    <p:extLst>
      <p:ext uri="{BB962C8B-B14F-4D97-AF65-F5344CB8AC3E}">
        <p14:creationId xmlns:p14="http://schemas.microsoft.com/office/powerpoint/2010/main" val="217793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3BFBD-8651-0C4F-BBC3-96D0EFAA05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656AA-A117-7240-A9FB-F49551F91D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0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Demo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Warmup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Select *</a:t>
            </a:r>
          </a:p>
        </p:txBody>
      </p:sp>
    </p:spTree>
    <p:extLst>
      <p:ext uri="{BB962C8B-B14F-4D97-AF65-F5344CB8AC3E}">
        <p14:creationId xmlns:p14="http://schemas.microsoft.com/office/powerpoint/2010/main" val="1374634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C5264-FABD-480F-B585-76047C1A1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9615-F989-4669-9BC1-7CAA403E84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  <a:p>
            <a:r>
              <a:rPr lang="en-US" dirty="0"/>
              <a:t>Code analyzers</a:t>
            </a:r>
          </a:p>
          <a:p>
            <a:r>
              <a:rPr lang="en-US" dirty="0"/>
              <a:t>Genius method (Demo)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8F1C4E-764D-4AC5-AA6F-334152A1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*</a:t>
            </a:r>
          </a:p>
        </p:txBody>
      </p:sp>
    </p:spTree>
    <p:extLst>
      <p:ext uri="{BB962C8B-B14F-4D97-AF65-F5344CB8AC3E}">
        <p14:creationId xmlns:p14="http://schemas.microsoft.com/office/powerpoint/2010/main" val="1324899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ogMeIn Be Limitless ">
      <a:dk1>
        <a:srgbClr val="484E55"/>
      </a:dk1>
      <a:lt1>
        <a:srgbClr val="FFFFFF"/>
      </a:lt1>
      <a:dk2>
        <a:srgbClr val="165C7D"/>
      </a:dk2>
      <a:lt2>
        <a:srgbClr val="E7E6E6"/>
      </a:lt2>
      <a:accent1>
        <a:srgbClr val="165C7D"/>
      </a:accent1>
      <a:accent2>
        <a:srgbClr val="74D1EA"/>
      </a:accent2>
      <a:accent3>
        <a:srgbClr val="93C90E"/>
      </a:accent3>
      <a:accent4>
        <a:srgbClr val="F68D2E"/>
      </a:accent4>
      <a:accent5>
        <a:srgbClr val="009CA5"/>
      </a:accent5>
      <a:accent6>
        <a:srgbClr val="1F8ECE"/>
      </a:accent6>
      <a:hlink>
        <a:srgbClr val="7030A0"/>
      </a:hlink>
      <a:folHlink>
        <a:srgbClr val="FFC000"/>
      </a:folHlink>
    </a:clrScheme>
    <a:fontScheme name="LogMeIn-Lato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sz="2400" b="1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B861770EA70A448FD8FBA3B885D7F9" ma:contentTypeVersion="7" ma:contentTypeDescription="Create a new document." ma:contentTypeScope="" ma:versionID="0d2bc1c2468607d5eb28c3c4a2f89628">
  <xsd:schema xmlns:xsd="http://www.w3.org/2001/XMLSchema" xmlns:xs="http://www.w3.org/2001/XMLSchema" xmlns:p="http://schemas.microsoft.com/office/2006/metadata/properties" xmlns:ns3="0d948de9-fa3f-42df-97e7-b1d3ba1c5743" xmlns:ns4="4ab881d0-0500-438a-8487-7d03a3938b79" targetNamespace="http://schemas.microsoft.com/office/2006/metadata/properties" ma:root="true" ma:fieldsID="9fa3ce6c9f671aef9051ac694277e116" ns3:_="" ns4:_="">
    <xsd:import namespace="0d948de9-fa3f-42df-97e7-b1d3ba1c5743"/>
    <xsd:import namespace="4ab881d0-0500-438a-8487-7d03a3938b7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948de9-fa3f-42df-97e7-b1d3ba1c574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b881d0-0500-438a-8487-7d03a3938b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7BDCB2-C987-4EAC-95D0-46465462C7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7E98EC-4B5A-4D65-8634-92353DCA0C1E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d948de9-fa3f-42df-97e7-b1d3ba1c5743"/>
    <ds:schemaRef ds:uri="http://purl.org/dc/elements/1.1/"/>
    <ds:schemaRef ds:uri="http://schemas.microsoft.com/office/2006/metadata/properties"/>
    <ds:schemaRef ds:uri="4ab881d0-0500-438a-8487-7d03a3938b79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DE932A4-CCEF-42A7-BB74-B56F2C787A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948de9-fa3f-42df-97e7-b1d3ba1c5743"/>
    <ds:schemaRef ds:uri="4ab881d0-0500-438a-8487-7d03a3938b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14794</TotalTime>
  <Words>677</Words>
  <Application>Microsoft Office PowerPoint</Application>
  <PresentationFormat>Widescreen</PresentationFormat>
  <Paragraphs>153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Lato</vt:lpstr>
      <vt:lpstr>Lato Light</vt:lpstr>
      <vt:lpstr>Proxima Nova Lt</vt:lpstr>
      <vt:lpstr>Office Theme</vt:lpstr>
      <vt:lpstr>PowerPoint Presentation</vt:lpstr>
      <vt:lpstr>PowerPoint Presentation</vt:lpstr>
      <vt:lpstr>PowerPoint Presentation</vt:lpstr>
      <vt:lpstr>About me</vt:lpstr>
      <vt:lpstr>Agenda</vt:lpstr>
      <vt:lpstr>PowerPoint Presentation</vt:lpstr>
      <vt:lpstr>Stories</vt:lpstr>
      <vt:lpstr>Warmup  Select *</vt:lpstr>
      <vt:lpstr>Select *</vt:lpstr>
      <vt:lpstr>Creating? Indexes</vt:lpstr>
      <vt:lpstr>Thinking in indexes</vt:lpstr>
      <vt:lpstr>Performance optimization</vt:lpstr>
      <vt:lpstr>Performance optimization demos</vt:lpstr>
      <vt:lpstr>Data types</vt:lpstr>
      <vt:lpstr>Data types – Integer types</vt:lpstr>
      <vt:lpstr>Data types - strings</vt:lpstr>
      <vt:lpstr>Data types – public APIs</vt:lpstr>
      <vt:lpstr>Data types – public APIs</vt:lpstr>
      <vt:lpstr>Data types – ending thougths</vt:lpstr>
      <vt:lpstr>Data types – public APIs</vt:lpstr>
      <vt:lpstr>ORM</vt:lpstr>
      <vt:lpstr>The Good, The Bad and the Ugly</vt:lpstr>
      <vt:lpstr>ORM tips</vt:lpstr>
      <vt:lpstr>ORM questions. What happens if we want to …</vt:lpstr>
      <vt:lpstr>Evolving web sites VS Databases</vt:lpstr>
      <vt:lpstr>How to roll back?</vt:lpstr>
      <vt:lpstr>Ending thoughts</vt:lpstr>
      <vt:lpstr>The most important rule is</vt:lpstr>
      <vt:lpstr>Todays domain Todays back-end Yesterdays database</vt:lpstr>
      <vt:lpstr>Q/A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Wong</dc:creator>
  <cp:lastModifiedBy>Zsolt Miskolczi</cp:lastModifiedBy>
  <cp:revision>554</cp:revision>
  <cp:lastPrinted>2018-12-17T19:24:51Z</cp:lastPrinted>
  <dcterms:created xsi:type="dcterms:W3CDTF">2014-12-03T02:19:12Z</dcterms:created>
  <dcterms:modified xsi:type="dcterms:W3CDTF">2020-01-17T09:05:09Z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0x010100CCB861770EA70A448FD8FBA3B885D7F9</vt:lpwstr>
  </property>
</Properties>
</file>